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458" r:id="rId3"/>
    <p:sldId id="459" r:id="rId4"/>
    <p:sldId id="441" r:id="rId5"/>
    <p:sldId id="449" r:id="rId6"/>
    <p:sldId id="452" r:id="rId7"/>
    <p:sldId id="454" r:id="rId8"/>
    <p:sldId id="456" r:id="rId9"/>
    <p:sldId id="457" r:id="rId10"/>
    <p:sldId id="448" r:id="rId11"/>
    <p:sldId id="473" r:id="rId12"/>
    <p:sldId id="474" r:id="rId13"/>
    <p:sldId id="460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8265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5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jpcai.com/shuchai/ShowPhoto.asp?PhotoID=1039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hyperlink" Target="http://www.jpcai.com/shuchai/ShowPhoto.asp?PhotoID=104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jpcai.com/shuchai/ShowPhoto.asp?PhotoID=1039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hyperlink" Target="http://www.jpcai.com/shuchai/ShowPhoto.asp?PhotoID=1040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46772" y="1312119"/>
            <a:ext cx="86829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384286" y="2357430"/>
            <a:ext cx="6500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小数的近似数</a:t>
            </a:r>
          </a:p>
        </p:txBody>
      </p:sp>
      <p:sp>
        <p:nvSpPr>
          <p:cNvPr id="24" name="矩形 23"/>
          <p:cNvSpPr/>
          <p:nvPr/>
        </p:nvSpPr>
        <p:spPr>
          <a:xfrm>
            <a:off x="641463" y="3516815"/>
            <a:ext cx="782618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  求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一个小数的近似数	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01362" y="836712"/>
            <a:ext cx="8856984" cy="75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求下面小数的近似数</a:t>
            </a:r>
            <a:r>
              <a:rPr lang="zh-CN" altLang="zh-CN" sz="32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1690828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0</a:t>
            </a:r>
            <a:r>
              <a:rPr lang="en-US" altLang="zh-CN" sz="3600" i="1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256(</a:t>
            </a:r>
            <a:r>
              <a:rPr lang="zh-CN" altLang="zh-CN" sz="3600" dirty="0">
                <a:solidFill>
                  <a:schemeClr val="tx1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保留两位小数</a:t>
            </a: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8685" y="2514732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7</a:t>
            </a:r>
            <a:r>
              <a:rPr lang="en-US" altLang="zh-CN" sz="3600" i="1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816(</a:t>
            </a:r>
            <a:r>
              <a:rPr lang="zh-CN" altLang="zh-CN" sz="3600" dirty="0">
                <a:solidFill>
                  <a:schemeClr val="tx1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保留一位小数</a:t>
            </a:r>
            <a:r>
              <a:rPr lang="en-US" altLang="zh-CN" sz="3600" dirty="0">
                <a:solidFill>
                  <a:schemeClr val="tx1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6375" y="3484303"/>
            <a:ext cx="18004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0</a:t>
            </a:r>
            <a:r>
              <a:rPr lang="en-US" altLang="zh-CN" sz="4800" i="1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256</a:t>
            </a:r>
            <a:endParaRPr lang="zh-CN" altLang="zh-CN" sz="4800" dirty="0">
              <a:solidFill>
                <a:srgbClr val="FF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625" y="4542219"/>
            <a:ext cx="18004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7</a:t>
            </a:r>
            <a:r>
              <a:rPr lang="en-US" altLang="zh-CN" sz="4800" i="1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816</a:t>
            </a:r>
            <a:endParaRPr lang="zh-CN" altLang="zh-CN" sz="4800" dirty="0">
              <a:solidFill>
                <a:srgbClr val="FF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2422" y="3484303"/>
            <a:ext cx="18309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0</a:t>
            </a:r>
            <a:r>
              <a:rPr lang="en-US" altLang="zh-CN" sz="4800" i="1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26</a:t>
            </a:r>
            <a:endParaRPr lang="zh-CN" altLang="zh-CN" sz="4800" dirty="0">
              <a:solidFill>
                <a:srgbClr val="FF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5884" y="4542218"/>
            <a:ext cx="15231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7</a:t>
            </a:r>
            <a:r>
              <a:rPr lang="en-US" altLang="zh-CN" sz="4800" i="1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8</a:t>
            </a:r>
            <a:endParaRPr lang="zh-CN" altLang="zh-CN" sz="4800" dirty="0">
              <a:solidFill>
                <a:srgbClr val="FF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160"/>
          <a:stretch/>
        </p:blipFill>
        <p:spPr>
          <a:xfrm>
            <a:off x="5552187" y="1690828"/>
            <a:ext cx="2919837" cy="3566788"/>
          </a:xfrm>
          <a:prstGeom prst="rect">
            <a:avLst/>
          </a:prstGeom>
        </p:spPr>
      </p:pic>
      <p:pic>
        <p:nvPicPr>
          <p:cNvPr id="1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075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31102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 smtClean="0">
                <a:latin typeface="+mj-ea"/>
                <a:ea typeface="+mj-ea"/>
              </a:rPr>
              <a:t>52</a:t>
            </a:r>
            <a:r>
              <a:rPr lang="zh-CN" altLang="en-US" sz="3200" dirty="0" smtClean="0">
                <a:latin typeface="+mj-ea"/>
                <a:ea typeface="+mj-ea"/>
              </a:rPr>
              <a:t>页“做一做”。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7919" y="1116033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求下面小数的近似数。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-142908" y="1857364"/>
            <a:ext cx="943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0.256         12.006        1.0987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（保留两位小数）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85477" y="292893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0.256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13469" y="3721022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12.006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10373" y="4441102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1.0987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57554" y="2946356"/>
            <a:ext cx="136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0.26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500430" y="3738444"/>
            <a:ext cx="1750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12.01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97822" y="4539243"/>
            <a:ext cx="1231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1.10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154584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5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31102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 smtClean="0">
                <a:latin typeface="+mj-ea"/>
                <a:ea typeface="+mj-ea"/>
              </a:rPr>
              <a:t>52</a:t>
            </a:r>
            <a:r>
              <a:rPr lang="zh-CN" altLang="en-US" sz="3200" dirty="0" smtClean="0">
                <a:latin typeface="+mj-ea"/>
                <a:ea typeface="+mj-ea"/>
              </a:rPr>
              <a:t>页“做一做”。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7919" y="1116033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求下面小数的近似数。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54154" y="1857364"/>
            <a:ext cx="8818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3.72         0.58        9.0548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（保留一位小数）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85477" y="2928934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240429" y="3721022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0.58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10373" y="4441102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9.0548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57554" y="2946356"/>
            <a:ext cx="136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500430" y="3738444"/>
            <a:ext cx="1750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0.6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97822" y="4539243"/>
            <a:ext cx="1259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9.1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154584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5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5284" y="428604"/>
            <a:ext cx="6574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54</a:t>
            </a:r>
            <a:r>
              <a:rPr lang="zh-CN" altLang="en-US" sz="3200" dirty="0">
                <a:latin typeface="+mj-ea"/>
                <a:ea typeface="+mj-ea"/>
              </a:rPr>
              <a:t>页练习十三第</a:t>
            </a:r>
            <a:r>
              <a:rPr lang="en-US" altLang="zh-CN" sz="3200" dirty="0">
                <a:latin typeface="+mj-ea"/>
                <a:ea typeface="+mj-ea"/>
              </a:rPr>
              <a:t>1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51" name="矩形 50"/>
          <p:cNvSpPr/>
          <p:nvPr/>
        </p:nvSpPr>
        <p:spPr>
          <a:xfrm>
            <a:off x="372167" y="1000108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按照要求写出表中小数的近似数。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76903557"/>
              </p:ext>
            </p:extLst>
          </p:nvPr>
        </p:nvGraphicFramePr>
        <p:xfrm>
          <a:off x="525628" y="1700808"/>
          <a:ext cx="7934804" cy="417646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3701"/>
                <a:gridCol w="1983701"/>
                <a:gridCol w="1983701"/>
                <a:gridCol w="1983701"/>
              </a:tblGrid>
              <a:tr h="9505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0649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0649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0649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0649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" name="矩形 51"/>
          <p:cNvSpPr/>
          <p:nvPr/>
        </p:nvSpPr>
        <p:spPr>
          <a:xfrm>
            <a:off x="924488" y="2772217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9.956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99592" y="3564305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0.905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7584" y="4356393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51.463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24488" y="5076473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1.995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55776" y="191683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保留整数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17475" y="1700808"/>
            <a:ext cx="14827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保留一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位小数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61691" y="1700808"/>
            <a:ext cx="14827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保留两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位小数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78465" y="278092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04048" y="277221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10.0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965527" y="277221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9.96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275856" y="358172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076056" y="3573016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965527" y="357301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0.91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178465" y="437381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004048" y="436510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51.5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76256" y="436510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51.46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5856" y="517461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076056" y="516590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965527" y="516590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154584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928670"/>
            <a:ext cx="8143932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求一个小数的近似数的方法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要根据需要用四舍五入法保留小数位数。当保留整数时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表示精确到个位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就要把十分位上的数四舍五入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保留一位小数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表示精确到十分位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就要把百分位上的数四舍五入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保留两位小数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表示精确到百分位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就要把千分位上的数四舍五入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-24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1472" y="3994172"/>
            <a:ext cx="8143932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在表示近似数时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小数末尾的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不能去掉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它起到占位的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作用。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71472" y="5085905"/>
            <a:ext cx="8072494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求小数的近似数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位数保留的越多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说明越接近于准确数。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37414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10264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525980" y="900009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54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571471" y="1415678"/>
            <a:ext cx="79296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下面的小数各在哪两个相邻的整数之间？它们各近似于哪个整数？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3284" y="3204265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81356" y="3127901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5.28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7300" y="312354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37540" y="3212976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81556" y="313225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25372" y="3645024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近似于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43504" y="3195554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791576" y="3119190"/>
            <a:ext cx="1951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12.71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90129" y="311483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63784" y="3204265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710409" y="312354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35592" y="3636313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近似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于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3284" y="4923746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481356" y="4847382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4.86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77300" y="484302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37540" y="4932457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281556" y="485173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25372" y="5364505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近似于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43504" y="4915035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791576" y="4838671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7.05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26512" y="483431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663784" y="4923746"/>
            <a:ext cx="720080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807800" y="4843027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35592" y="5355794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近似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于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586569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1" grpId="0"/>
      <p:bldP spid="35" grpId="0"/>
      <p:bldP spid="37" grpId="0"/>
      <p:bldP spid="38" grpId="0"/>
      <p:bldP spid="41" grpId="0"/>
      <p:bldP spid="43" grpId="0"/>
      <p:bldP spid="44" grpId="0"/>
      <p:bldP spid="47" grpId="0"/>
      <p:bldP spid="49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785786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itchFamily="18" charset="0"/>
                <a:ea typeface="+mn-ea"/>
                <a:cs typeface="Times New Roman" pitchFamily="18" charset="0"/>
              </a:rPr>
              <a:t>教材第</a:t>
            </a:r>
            <a:r>
              <a:rPr lang="en-US" altLang="zh-CN" sz="3200" dirty="0">
                <a:latin typeface="Times New Roman" pitchFamily="18" charset="0"/>
                <a:ea typeface="+mn-ea"/>
                <a:cs typeface="Times New Roman" pitchFamily="18" charset="0"/>
              </a:rPr>
              <a:t>54</a:t>
            </a:r>
            <a:r>
              <a:rPr lang="zh-CN" altLang="en-US" sz="3200" dirty="0">
                <a:latin typeface="Times New Roman" pitchFamily="18" charset="0"/>
                <a:ea typeface="+mn-ea"/>
                <a:cs typeface="Times New Roman" pitchFamily="18" charset="0"/>
              </a:rPr>
              <a:t>页</a:t>
            </a:r>
            <a:r>
              <a:rPr lang="zh-CN" altLang="en-US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第</a:t>
            </a:r>
            <a:r>
              <a:rPr lang="en-US" altLang="zh-CN" sz="3200" dirty="0" smtClean="0"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zh-CN" altLang="en-US" sz="3200" dirty="0">
                <a:latin typeface="Times New Roman" pitchFamily="18" charset="0"/>
                <a:ea typeface="+mn-ea"/>
                <a:cs typeface="Times New Roman" pitchFamily="18" charset="0"/>
              </a:rPr>
              <a:t>题。</a:t>
            </a:r>
            <a:endParaRPr lang="zh-CN" altLang="zh-CN" sz="3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8747" y="1344027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求下面各小数的近似数。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18827" y="227687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67009" y="2222286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≈3.5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8310" y="2276872"/>
            <a:ext cx="936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11115" y="2276872"/>
            <a:ext cx="110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0.239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49888" y="2222286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≈0.2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75463" y="227687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4.08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31763" y="2204864"/>
            <a:ext cx="1107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≈4.1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218827" y="3132257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（精确到十分位）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18827" y="400506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5.344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83033" y="3950478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≈5.34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85720" y="4005064"/>
            <a:ext cx="936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11115" y="400506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6.268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67688" y="3950478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≈6.27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75463" y="400506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0.402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31984" y="3950478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≈0.40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18827" y="4932457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（省略百分位后面的尾数）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9009585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3" grpId="0"/>
      <p:bldP spid="46" grpId="0"/>
      <p:bldP spid="49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4093013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7" y="509771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-36512" y="1268760"/>
            <a:ext cx="9180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保留三位小数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表示精确到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6512" y="2279774"/>
            <a:ext cx="9180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9.8402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的近似数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保留整数是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精确到百分位是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0" y="3708321"/>
            <a:ext cx="9180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在表示近似数时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小数末尾的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不能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去掉。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76409" y="1268760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千分</a:t>
            </a:r>
          </a:p>
        </p:txBody>
      </p:sp>
      <p:sp>
        <p:nvSpPr>
          <p:cNvPr id="56" name="矩形 55"/>
          <p:cNvSpPr/>
          <p:nvPr/>
        </p:nvSpPr>
        <p:spPr>
          <a:xfrm>
            <a:off x="6494039" y="2268161"/>
            <a:ext cx="5982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04001" y="3030051"/>
            <a:ext cx="10118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9.84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268778" y="3708321"/>
            <a:ext cx="3914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04048" y="4581128"/>
            <a:ext cx="805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6.1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9865" y="5343018"/>
            <a:ext cx="10118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6.06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153597" y="5343018"/>
            <a:ext cx="12186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6.058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0" y="4589839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(4)6.0578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精确到十分位是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精确到百分位是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精确到千分位是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3677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/>
      <p:bldP spid="59" grpId="0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复 习 准 备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57224" y="859208"/>
            <a:ext cx="628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把下面各数省略万后面的尾数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求出它们的近似数。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498524" y="3111006"/>
            <a:ext cx="164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987295≈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02625" y="3119717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99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万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10177" y="3119717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万</a:t>
            </a:r>
          </a:p>
        </p:txBody>
      </p:sp>
      <p:sp>
        <p:nvSpPr>
          <p:cNvPr id="37" name="矩形 36"/>
          <p:cNvSpPr/>
          <p:nvPr/>
        </p:nvSpPr>
        <p:spPr>
          <a:xfrm>
            <a:off x="4854933" y="3119717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58801≈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10967" y="4407150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31200≈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67376" y="4415861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50047≈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86601" y="4415861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10177" y="4415861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9673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891665" y="240549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直接写出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460134" y="1071546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精确到十分位。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9552" y="1654933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2.03≈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9341" y="164622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2.0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536421" y="1637511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3.45≈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86210" y="1628800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3.5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88749" y="1637511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6.96≈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38538" y="1628800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7.0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9552" y="2196153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0.084≈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60824" y="218744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536421" y="2178731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9.669≈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57693" y="2170020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9.7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88749" y="2178731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6.096≈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110021" y="2170020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6.1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 flipH="1">
            <a:off x="500034" y="2772217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保留两位小数。</a:t>
            </a:r>
          </a:p>
        </p:txBody>
      </p:sp>
      <p:sp>
        <p:nvSpPr>
          <p:cNvPr id="66" name="矩形 65"/>
          <p:cNvSpPr/>
          <p:nvPr/>
        </p:nvSpPr>
        <p:spPr>
          <a:xfrm>
            <a:off x="539552" y="3311117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0.548≈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68983" y="3302406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0.55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36421" y="3293695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0.986≈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93319" y="3284984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0.99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488749" y="3293695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8.497≈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45647" y="3284984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8.50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39552" y="3852337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9.383≈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96450" y="3843626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9.38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536421" y="3834915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9.503≈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93319" y="3826204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9.50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488749" y="3834915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7.999≈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045647" y="3826204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8.00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矩形 77"/>
          <p:cNvSpPr/>
          <p:nvPr/>
        </p:nvSpPr>
        <p:spPr>
          <a:xfrm flipH="1">
            <a:off x="388696" y="4437112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保留整数。</a:t>
            </a:r>
          </a:p>
        </p:txBody>
      </p:sp>
      <p:sp>
        <p:nvSpPr>
          <p:cNvPr id="79" name="矩形 78"/>
          <p:cNvSpPr/>
          <p:nvPr/>
        </p:nvSpPr>
        <p:spPr>
          <a:xfrm>
            <a:off x="539552" y="4976012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0.846≈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39752" y="496730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536421" y="4958590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3.487≈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36621" y="494987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88749" y="4958590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8.296≈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288949" y="494987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9552" y="5517232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9.285≈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334203" y="550852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536421" y="5499810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9.303≈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31072" y="549109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488749" y="5499810"/>
            <a:ext cx="2900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7.999≈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283400" y="549109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49574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6" grpId="0"/>
      <p:bldP spid="48" grpId="0"/>
      <p:bldP spid="50" grpId="0"/>
      <p:bldP spid="52" grpId="0"/>
      <p:bldP spid="64" grpId="0"/>
      <p:bldP spid="67" grpId="0"/>
      <p:bldP spid="69" grpId="0"/>
      <p:bldP spid="71" grpId="0"/>
      <p:bldP spid="73" grpId="0"/>
      <p:bldP spid="75" grpId="0"/>
      <p:bldP spid="77" grpId="0"/>
      <p:bldP spid="80" grpId="0"/>
      <p:bldP spid="82" grpId="0"/>
      <p:bldP spid="84" grpId="0"/>
      <p:bldP spid="86" grpId="0"/>
      <p:bldP spid="88" grpId="0"/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50817" y="565832"/>
            <a:ext cx="717876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的在括号里打“√”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的打“✕”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5496" y="1629214"/>
            <a:ext cx="8933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准确数大于近似数。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5496" y="2276872"/>
            <a:ext cx="88088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(2)14.405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精确到百分位是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14.40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96" y="2996538"/>
            <a:ext cx="9049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保留两位小数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表示精确到十分位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496" y="3707907"/>
            <a:ext cx="90749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(4) 0.80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大小相等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计算单位也相同。	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                        (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5496" y="4716433"/>
            <a:ext cx="9050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因为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相等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所以它们都是整数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5496" y="5372802"/>
            <a:ext cx="9108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(6)9.995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精确到百分位是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7889180" y="1629214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7740352" y="234016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7969572" y="306024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8033196" y="421237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8033196" y="478844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7956376" y="543651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Arial" pitchFamily="34" charset="0"/>
              </a:rPr>
              <a:t>×</a:t>
            </a:r>
          </a:p>
        </p:txBody>
      </p:sp>
    </p:spTree>
    <p:extLst>
      <p:ext uri="{BB962C8B-B14F-4D97-AF65-F5344CB8AC3E}">
        <p14:creationId xmlns="" xmlns:p14="http://schemas.microsoft.com/office/powerpoint/2010/main" val="311740291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8" name="矩形 27"/>
          <p:cNvSpPr/>
          <p:nvPr/>
        </p:nvSpPr>
        <p:spPr>
          <a:xfrm flipH="1">
            <a:off x="35496" y="995244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</a:rPr>
              <a:t>（操作题）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填出下面的小数各在哪两个相邻的整数之间。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199" y="3129642"/>
            <a:ext cx="40190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）＜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4.6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9552" y="312528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31840" y="311657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29415" y="3138353"/>
            <a:ext cx="4320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）＜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48.2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＜（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22681" y="3133998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48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30993" y="3125287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49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496" y="4434497"/>
            <a:ext cx="4435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）＞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11.12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＞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536" y="4430142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19872" y="4421431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15712" y="4443208"/>
            <a:ext cx="4390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） ＞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0.9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＞ 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06065" y="4438853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798353" y="443014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429479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836712"/>
            <a:ext cx="77062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5</a:t>
            </a: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在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  里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填上适当的数。</a:t>
            </a:r>
            <a:endParaRPr lang="en-US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80528" y="2060848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   5≈10.0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1640" y="2137211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403648" y="2060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4008" y="2060848"/>
            <a:ext cx="3902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      ≈9.8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56176" y="2137211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196770" y="2060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04248" y="2137211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844842" y="2060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80528" y="3671045"/>
            <a:ext cx="3902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      ≈9.3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31640" y="3747408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372234" y="36710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79712" y="3747408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020306" y="36710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87824" y="836712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526" y="3068960"/>
            <a:ext cx="2064632" cy="2784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9322958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30" grpId="0"/>
      <p:bldP spid="33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47174" y="500042"/>
            <a:ext cx="43572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拓展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填空。</a:t>
            </a:r>
            <a:endParaRPr lang="en-US" altLang="zh-CN" sz="3200" dirty="0">
              <a:solidFill>
                <a:srgbClr val="0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909" y="1306646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在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填上适当的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数字。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39909" y="3538894"/>
            <a:ext cx="73896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一个小数部分是三位的小数取近似值后得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1.70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，那么这个小数原来最大可能是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，最小可能是（           ）。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1604" y="1344827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8261" y="1991498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≈ 2.3</a:t>
            </a:r>
            <a:endParaRPr lang="zh-CN" altLang="en-US" sz="3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00249" y="2602790"/>
            <a:ext cx="1122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＞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2.3</a:t>
            </a:r>
            <a:endParaRPr lang="zh-CN" altLang="en-US" sz="3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420229" y="2098734"/>
            <a:ext cx="180020" cy="100811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36053" y="2283885"/>
            <a:ext cx="293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zh-CN" altLang="en-US" sz="3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1997" y="2310402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24085" y="2310402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72157" y="2310402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04005" y="22427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96093" y="22427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11149" y="22427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59421" y="224275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答案不唯一</a:t>
            </a:r>
          </a:p>
        </p:txBody>
      </p:sp>
      <p:sp>
        <p:nvSpPr>
          <p:cNvPr id="32" name="矩形 31"/>
          <p:cNvSpPr/>
          <p:nvPr/>
        </p:nvSpPr>
        <p:spPr>
          <a:xfrm>
            <a:off x="1158752" y="5026895"/>
            <a:ext cx="11272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1.704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57818" y="5000636"/>
            <a:ext cx="11272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1.695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8392459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70235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9357" y="785794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下面的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可以填上哪些数字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1192" y="853812"/>
            <a:ext cx="432048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6479" y="2060848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32    645≈32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5616" y="2137211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04048" y="2069560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47    905≈48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3185" y="2145923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156210" y="2060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56210" y="2636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56210" y="30689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56210" y="3564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56210" y="39963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67039" y="2060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67039" y="2636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67039" y="30689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67039" y="3564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039" y="39963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82480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979712" y="1484784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整数可以求近似值。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843808" y="2424201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小数呢？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1547664" y="3383414"/>
            <a:ext cx="5822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当然也能求它的近似值！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755576" y="4509120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今天就来学习如何求小数的近似值。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" y="1714488"/>
            <a:ext cx="4270773" cy="335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1304280" y="500042"/>
            <a:ext cx="669674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说一说你从图中可以得到什么信息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读出豆豆的身高是多少米。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921741"/>
            <a:ext cx="2427334" cy="21587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663" y="3071810"/>
            <a:ext cx="2427334" cy="2158778"/>
          </a:xfrm>
          <a:prstGeom prst="rect">
            <a:avLst/>
          </a:prstGeom>
        </p:spPr>
      </p:pic>
      <p:sp>
        <p:nvSpPr>
          <p:cNvPr id="7" name="矩形标注 6"/>
          <p:cNvSpPr/>
          <p:nvPr/>
        </p:nvSpPr>
        <p:spPr>
          <a:xfrm>
            <a:off x="4369141" y="1714488"/>
            <a:ext cx="1918231" cy="1214960"/>
          </a:xfrm>
          <a:prstGeom prst="wedgeRectCallout">
            <a:avLst>
              <a:gd name="adj1" fmla="val -19417"/>
              <a:gd name="adj2" fmla="val 6920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豆豆高约</a:t>
            </a:r>
            <a:r>
              <a:rPr lang="en-US" altLang="zh-CN" sz="3200" dirty="0" smtClean="0">
                <a:solidFill>
                  <a:schemeClr val="tx1"/>
                </a:solidFill>
              </a:rPr>
              <a:t>0.98 m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6444903" y="2146535"/>
            <a:ext cx="2519585" cy="742897"/>
          </a:xfrm>
          <a:prstGeom prst="wedgeRectCallou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豆豆高约</a:t>
            </a:r>
            <a:r>
              <a:rPr lang="en-US" altLang="zh-CN" sz="3200" dirty="0" smtClean="0">
                <a:solidFill>
                  <a:schemeClr val="tx1"/>
                </a:solidFill>
              </a:rPr>
              <a:t>1 m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1658" y="3946808"/>
            <a:ext cx="14606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0.984m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107504" y="78579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7561" y="5000636"/>
            <a:ext cx="829350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</a:rPr>
              <a:t>    0.984</a:t>
            </a:r>
            <a:r>
              <a:rPr lang="zh-CN" altLang="en-US" sz="3200" dirty="0">
                <a:solidFill>
                  <a:schemeClr val="tx1"/>
                </a:solidFill>
              </a:rPr>
              <a:t>保留两位小数、一位</a:t>
            </a:r>
            <a:r>
              <a:rPr lang="zh-CN" altLang="en-US" sz="3200" dirty="0" smtClean="0">
                <a:solidFill>
                  <a:schemeClr val="tx1"/>
                </a:solidFill>
              </a:rPr>
              <a:t>小数</a:t>
            </a:r>
            <a:r>
              <a:rPr lang="zh-CN" altLang="en-US" sz="3200" dirty="0">
                <a:solidFill>
                  <a:schemeClr val="tx1"/>
                </a:solidFill>
              </a:rPr>
              <a:t>、保留整数，它的近似数分别是多少</a:t>
            </a:r>
            <a:r>
              <a:rPr lang="en-US" altLang="zh-CN" sz="3200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7876978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7" grpId="0" animBg="1"/>
      <p:bldP spid="10" grpId="0" animBg="1"/>
      <p:bldP spid="8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7991475" y="6208241"/>
            <a:ext cx="1152525" cy="288925"/>
            <a:chOff x="0" y="0"/>
            <a:chExt cx="726" cy="182"/>
          </a:xfrm>
        </p:grpSpPr>
        <p:sp>
          <p:nvSpPr>
            <p:cNvPr id="9219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  <p:sp>
          <p:nvSpPr>
            <p:cNvPr id="9220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</p:grpSp>
      <p:pic>
        <p:nvPicPr>
          <p:cNvPr id="9223" name="Picture 9" descr="200602112131389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2491904"/>
            <a:ext cx="1677987" cy="30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1" descr="200602112131546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81" y="2610627"/>
            <a:ext cx="1506537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AutoShape 12"/>
          <p:cNvSpPr>
            <a:spLocks noChangeArrowheads="1"/>
          </p:cNvSpPr>
          <p:nvPr/>
        </p:nvSpPr>
        <p:spPr bwMode="auto">
          <a:xfrm>
            <a:off x="1187450" y="764704"/>
            <a:ext cx="6408886" cy="1866900"/>
          </a:xfrm>
          <a:prstGeom prst="wedgeRoundRectCallout">
            <a:avLst>
              <a:gd name="adj1" fmla="val -36157"/>
              <a:gd name="adj2" fmla="val 67352"/>
              <a:gd name="adj3" fmla="val 16667"/>
            </a:avLst>
          </a:prstGeom>
          <a:solidFill>
            <a:srgbClr val="FFCCFF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求整数的近似数，可以用</a:t>
            </a:r>
            <a:r>
              <a:rPr lang="zh-CN" altLang="en-US" sz="3200" dirty="0">
                <a:ea typeface="楷体_GB2312" pitchFamily="49" charset="-122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四舍五入</a:t>
            </a:r>
            <a:r>
              <a:rPr lang="zh-CN" altLang="en-US" sz="3200" dirty="0">
                <a:ea typeface="楷体_GB2312" pitchFamily="49" charset="-122"/>
              </a:rPr>
              <a:t>”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法。求小数的近似数，也可以用</a:t>
            </a:r>
            <a:r>
              <a:rPr lang="zh-CN" altLang="en-US" sz="3200" dirty="0">
                <a:ea typeface="楷体_GB2312" pitchFamily="49" charset="-122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四舍五入</a:t>
            </a:r>
            <a:r>
              <a:rPr lang="zh-CN" altLang="en-US" sz="3200" dirty="0">
                <a:ea typeface="楷体_GB2312" pitchFamily="49" charset="-122"/>
              </a:rPr>
              <a:t>”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法。</a:t>
            </a:r>
          </a:p>
        </p:txBody>
      </p:sp>
      <p:sp>
        <p:nvSpPr>
          <p:cNvPr id="9226" name="Text Box 14"/>
          <p:cNvSpPr txBox="1">
            <a:spLocks noChangeArrowheads="1"/>
          </p:cNvSpPr>
          <p:nvPr/>
        </p:nvSpPr>
        <p:spPr bwMode="auto">
          <a:xfrm>
            <a:off x="2987675" y="2636366"/>
            <a:ext cx="1198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/>
              <a:t>0.984</a:t>
            </a:r>
          </a:p>
        </p:txBody>
      </p:sp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3852863" y="2707804"/>
            <a:ext cx="287337" cy="431800"/>
          </a:xfrm>
          <a:prstGeom prst="rect">
            <a:avLst/>
          </a:prstGeom>
          <a:solidFill>
            <a:srgbClr val="CC9900">
              <a:alpha val="50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9228" name="Line 17"/>
          <p:cNvSpPr>
            <a:spLocks noChangeShapeType="1"/>
          </p:cNvSpPr>
          <p:nvPr/>
        </p:nvSpPr>
        <p:spPr bwMode="auto">
          <a:xfrm flipV="1">
            <a:off x="3995738" y="3139604"/>
            <a:ext cx="0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Text Box 18"/>
          <p:cNvSpPr txBox="1">
            <a:spLocks noChangeArrowheads="1"/>
          </p:cNvSpPr>
          <p:nvPr/>
        </p:nvSpPr>
        <p:spPr bwMode="auto">
          <a:xfrm>
            <a:off x="3203575" y="3499966"/>
            <a:ext cx="17478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小于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，舍去。</a:t>
            </a:r>
          </a:p>
        </p:txBody>
      </p:sp>
      <p:sp>
        <p:nvSpPr>
          <p:cNvPr id="9230" name="Text Box 19"/>
          <p:cNvSpPr txBox="1">
            <a:spLocks noChangeArrowheads="1"/>
          </p:cNvSpPr>
          <p:nvPr/>
        </p:nvSpPr>
        <p:spPr bwMode="auto">
          <a:xfrm>
            <a:off x="4211638" y="2636366"/>
            <a:ext cx="1584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≈</a:t>
            </a:r>
            <a:r>
              <a:rPr lang="en-US" altLang="zh-CN" sz="3200" dirty="0">
                <a:solidFill>
                  <a:srgbClr val="FF0000"/>
                </a:solidFill>
              </a:rPr>
              <a:t>0.98</a:t>
            </a:r>
          </a:p>
        </p:txBody>
      </p:sp>
      <p:sp>
        <p:nvSpPr>
          <p:cNvPr id="9231" name="AutoShape 20"/>
          <p:cNvSpPr>
            <a:spLocks noChangeArrowheads="1"/>
          </p:cNvSpPr>
          <p:nvPr/>
        </p:nvSpPr>
        <p:spPr bwMode="auto">
          <a:xfrm>
            <a:off x="2699792" y="4581053"/>
            <a:ext cx="3672433" cy="1627187"/>
          </a:xfrm>
          <a:prstGeom prst="wedgeRoundRectCallout">
            <a:avLst>
              <a:gd name="adj1" fmla="val 69819"/>
              <a:gd name="adj2" fmla="val -114624"/>
              <a:gd name="adj3" fmla="val 16667"/>
            </a:avLst>
          </a:prstGeom>
          <a:solidFill>
            <a:srgbClr val="CCFFFF"/>
          </a:solidFill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如果保留两位小数，就要把第三位数省略。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59915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nimBg="1" autoUpdateAnimBg="0"/>
      <p:bldP spid="9226" grpId="0" autoUpdateAnimBg="0"/>
      <p:bldP spid="9227" grpId="0" animBg="1" autoUpdateAnimBg="0"/>
      <p:bldP spid="9227" grpId="1" animBg="1" autoUpdateAnimBg="0"/>
      <p:bldP spid="9228" grpId="0" animBg="1"/>
      <p:bldP spid="9229" grpId="0" autoUpdateAnimBg="0"/>
      <p:bldP spid="9230" grpId="0" autoUpdateAnimBg="0"/>
      <p:bldP spid="923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7991475" y="6208241"/>
            <a:ext cx="1152525" cy="288925"/>
            <a:chOff x="0" y="0"/>
            <a:chExt cx="726" cy="182"/>
          </a:xfrm>
        </p:grpSpPr>
        <p:sp>
          <p:nvSpPr>
            <p:cNvPr id="11267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  <p:sp>
          <p:nvSpPr>
            <p:cNvPr id="11268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</p:grpSp>
      <p:pic>
        <p:nvPicPr>
          <p:cNvPr id="11271" name="Picture 7" descr="20060211213138912">
            <a:hlinkClick r:id="rId2" tooltip="素材名称：小男孩&#10;作    者：佚名&#10;更新时间：2006-2-11 21:31:4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2491904"/>
            <a:ext cx="1677987" cy="30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20060211213154668">
            <a:hlinkClick r:id="rId4" tooltip="素材名称：小女孩&#10;作    者：佚名&#10;更新时间：2006-2-11 21:32:03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60848"/>
            <a:ext cx="1506537" cy="344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1908174" y="764705"/>
            <a:ext cx="5328122" cy="1435100"/>
          </a:xfrm>
          <a:prstGeom prst="wedgeRoundRectCallout">
            <a:avLst>
              <a:gd name="adj1" fmla="val -49264"/>
              <a:gd name="adj2" fmla="val 67352"/>
              <a:gd name="adj3" fmla="val 16667"/>
            </a:avLst>
          </a:prstGeom>
          <a:solidFill>
            <a:srgbClr val="FFCCFF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如果保留一位小数，就要把第二、三位小数省略。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987675" y="2636366"/>
            <a:ext cx="1198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/>
              <a:t>0.984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3635375" y="2707804"/>
            <a:ext cx="287338" cy="431800"/>
          </a:xfrm>
          <a:prstGeom prst="rect">
            <a:avLst/>
          </a:prstGeom>
          <a:solidFill>
            <a:srgbClr val="CC9900">
              <a:alpha val="50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 flipV="1">
            <a:off x="3779838" y="3139604"/>
            <a:ext cx="0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555875" y="3499966"/>
            <a:ext cx="27368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大于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</a:p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向前一位进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4211638" y="2636366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≈</a:t>
            </a:r>
            <a:r>
              <a:rPr lang="en-US" altLang="zh-CN" sz="3200" dirty="0">
                <a:solidFill>
                  <a:srgbClr val="FF0000"/>
                </a:solidFill>
              </a:rPr>
              <a:t>1.0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2771801" y="4581054"/>
            <a:ext cx="3600424" cy="1728266"/>
          </a:xfrm>
          <a:prstGeom prst="wedgeRoundRectCallout">
            <a:avLst>
              <a:gd name="adj1" fmla="val 76236"/>
              <a:gd name="adj2" fmla="val -68278"/>
              <a:gd name="adj3" fmla="val 16667"/>
            </a:avLst>
          </a:prstGeom>
          <a:solidFill>
            <a:srgbClr val="CCFFFF"/>
          </a:solidFill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在表示近似数时，小数末尾的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不能去掉。 </a:t>
            </a:r>
          </a:p>
        </p:txBody>
      </p:sp>
    </p:spTree>
    <p:extLst>
      <p:ext uri="{BB962C8B-B14F-4D97-AF65-F5344CB8AC3E}">
        <p14:creationId xmlns="" xmlns:p14="http://schemas.microsoft.com/office/powerpoint/2010/main" val="58663097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animBg="1" autoUpdateAnimBg="0"/>
      <p:bldP spid="11274" grpId="0" autoUpdateAnimBg="0"/>
      <p:bldP spid="11275" grpId="0" animBg="1" autoUpdateAnimBg="0"/>
      <p:bldP spid="11275" grpId="1" animBg="1" autoUpdateAnimBg="0"/>
      <p:bldP spid="11276" grpId="0" animBg="1"/>
      <p:bldP spid="11277" grpId="0" autoUpdateAnimBg="0"/>
      <p:bldP spid="11278" grpId="0" autoUpdateAnimBg="0"/>
      <p:bldP spid="11279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7991475" y="6136233"/>
            <a:ext cx="1152525" cy="288925"/>
            <a:chOff x="0" y="0"/>
            <a:chExt cx="726" cy="182"/>
          </a:xfrm>
        </p:grpSpPr>
        <p:sp>
          <p:nvSpPr>
            <p:cNvPr id="13315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08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  <p:sp>
          <p:nvSpPr>
            <p:cNvPr id="13316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0" y="0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800"/>
            </a:p>
          </p:txBody>
        </p:sp>
      </p:grpSp>
      <p:pic>
        <p:nvPicPr>
          <p:cNvPr id="13319" name="Picture 7" descr="20060211213138912">
            <a:hlinkClick r:id="rId2" tooltip="素材名称：小男孩&#10;作    者：佚名&#10;更新时间：2006-2-11 21:31:4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2419896"/>
            <a:ext cx="1677987" cy="30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20060211213154668">
            <a:hlinkClick r:id="rId4" tooltip="素材名称：小女孩&#10;作    者：佚名&#10;更新时间：2006-2-11 21:32:03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77" y="1988840"/>
            <a:ext cx="1506537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1908174" y="692697"/>
            <a:ext cx="4248001" cy="1497310"/>
          </a:xfrm>
          <a:prstGeom prst="wedgeRoundRectCallout">
            <a:avLst>
              <a:gd name="adj1" fmla="val -49264"/>
              <a:gd name="adj2" fmla="val 67352"/>
              <a:gd name="adj3" fmla="val 16667"/>
            </a:avLst>
          </a:prstGeom>
          <a:solidFill>
            <a:srgbClr val="FFCCFF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   如果保留整数，就要把小数部分省略。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341836" y="2669055"/>
            <a:ext cx="15985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/>
              <a:t>0.984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888490" y="2797942"/>
            <a:ext cx="302952" cy="502460"/>
          </a:xfrm>
          <a:prstGeom prst="rect">
            <a:avLst/>
          </a:prstGeom>
          <a:solidFill>
            <a:srgbClr val="CC9900">
              <a:alpha val="50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4068739" y="3385810"/>
            <a:ext cx="0" cy="431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688418" y="3812847"/>
            <a:ext cx="3166257" cy="1675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大于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</a:p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向前一位进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4859313" y="2622722"/>
            <a:ext cx="1512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≈</a:t>
            </a:r>
            <a:r>
              <a:rPr lang="en-US" altLang="zh-CN" sz="4400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01240388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3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 autoUpdateAnimBg="0"/>
      <p:bldP spid="13322" grpId="0" autoUpdateAnimBg="0"/>
      <p:bldP spid="13323" grpId="0" animBg="1" autoUpdateAnimBg="0"/>
      <p:bldP spid="13323" grpId="1" animBg="1" autoUpdateAnimBg="0"/>
      <p:bldP spid="13324" grpId="0" animBg="1"/>
      <p:bldP spid="13325" grpId="0" autoUpdateAnimBg="0"/>
      <p:bldP spid="1332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76645" y="597563"/>
            <a:ext cx="49716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求</a:t>
            </a:r>
            <a:r>
              <a:rPr lang="zh-CN" altLang="en-US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近似数时</a:t>
            </a:r>
            <a:r>
              <a:rPr lang="zh-CN" altLang="en-US" sz="4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，</a:t>
            </a:r>
            <a:endParaRPr lang="en-US" altLang="zh-CN" sz="40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92070" y="4870802"/>
            <a:ext cx="8124346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位数保留得越多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说明越接近于准确数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600" b="0" dirty="0">
              <a:solidFill>
                <a:srgbClr val="FF0000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347864" y="3437309"/>
            <a:ext cx="52565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表示精确到百分位，</a:t>
            </a:r>
            <a:r>
              <a:rPr lang="zh-CN" altLang="en-US" sz="3600" dirty="0">
                <a:solidFill>
                  <a:srgbClr val="FF0000"/>
                </a:solidFill>
              </a:rPr>
              <a:t>看千分位上的数。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347864" y="2290940"/>
            <a:ext cx="5435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表示精确到十分位；</a:t>
            </a:r>
            <a:r>
              <a:rPr lang="zh-CN" altLang="en-US" sz="3600" dirty="0">
                <a:solidFill>
                  <a:srgbClr val="FF0000"/>
                </a:solidFill>
              </a:rPr>
              <a:t>看百分位上的数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700338" y="1117887"/>
            <a:ext cx="62641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</a:rPr>
              <a:t>表示精确到个位；</a:t>
            </a:r>
            <a:r>
              <a:rPr lang="zh-CN" altLang="en-US" sz="3600" dirty="0">
                <a:solidFill>
                  <a:srgbClr val="FF0000"/>
                </a:solidFill>
              </a:rPr>
              <a:t>看十分位上的数。</a:t>
            </a:r>
          </a:p>
        </p:txBody>
      </p:sp>
      <p:sp>
        <p:nvSpPr>
          <p:cNvPr id="2" name="矩形 1"/>
          <p:cNvSpPr/>
          <p:nvPr/>
        </p:nvSpPr>
        <p:spPr>
          <a:xfrm>
            <a:off x="280998" y="4037473"/>
            <a:ext cx="841897" cy="836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tx1"/>
                </a:solidFill>
              </a:rPr>
              <a:t>……</a:t>
            </a:r>
            <a:endParaRPr lang="en-US" altLang="zh-CN" sz="3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070" y="5518973"/>
            <a:ext cx="8124346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表示近似数时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小数末尾的</a:t>
            </a:r>
            <a:r>
              <a:rPr lang="en-US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不能去掉。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645" y="1191053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保留整数，</a:t>
            </a:r>
          </a:p>
        </p:txBody>
      </p:sp>
      <p:sp>
        <p:nvSpPr>
          <p:cNvPr id="5" name="矩形 4"/>
          <p:cNvSpPr/>
          <p:nvPr/>
        </p:nvSpPr>
        <p:spPr>
          <a:xfrm>
            <a:off x="279395" y="2200896"/>
            <a:ext cx="3427541" cy="8240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保留一位小数，</a:t>
            </a:r>
          </a:p>
        </p:txBody>
      </p:sp>
      <p:sp>
        <p:nvSpPr>
          <p:cNvPr id="6" name="矩形 5"/>
          <p:cNvSpPr/>
          <p:nvPr/>
        </p:nvSpPr>
        <p:spPr>
          <a:xfrm>
            <a:off x="257922" y="3351412"/>
            <a:ext cx="3427541" cy="8240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保留两位小数，</a:t>
            </a:r>
            <a:endParaRPr lang="en-US" altLang="zh-CN" sz="3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8130" y="4105016"/>
            <a:ext cx="841897" cy="836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tx1"/>
                </a:solidFill>
              </a:rPr>
              <a:t>……</a:t>
            </a:r>
            <a:endParaRPr lang="en-US" altLang="zh-CN" sz="3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409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animBg="1"/>
      <p:bldP spid="14341" grpId="0" autoUpdateAnimBg="0"/>
      <p:bldP spid="14342" grpId="0" autoUpdateAnimBg="0"/>
      <p:bldP spid="14343" grpId="0" autoUpdateAnimBg="0"/>
      <p:bldP spid="2" grpId="0"/>
      <p:bldP spid="3" grpId="0" animBg="1"/>
      <p:bldP spid="4" grpId="0"/>
      <p:bldP spid="5" grpId="0"/>
      <p:bldP spid="6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15395</TotalTime>
  <Pages>0</Pages>
  <Words>1303</Words>
  <Characters>0</Characters>
  <Application>Microsoft Office PowerPoint</Application>
  <DocSecurity>0</DocSecurity>
  <PresentationFormat>全屏显示(4:3)</PresentationFormat>
  <Lines>0</Lines>
  <Paragraphs>286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657</cp:revision>
  <dcterms:created xsi:type="dcterms:W3CDTF">2015-11-21T07:20:00Z</dcterms:created>
  <dcterms:modified xsi:type="dcterms:W3CDTF">2021-11-01T03:32:32Z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